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69" r:id="rId3"/>
    <p:sldId id="263" r:id="rId4"/>
    <p:sldId id="257" r:id="rId5"/>
    <p:sldId id="260" r:id="rId6"/>
    <p:sldId id="268" r:id="rId7"/>
    <p:sldId id="277" r:id="rId8"/>
    <p:sldId id="270" r:id="rId9"/>
    <p:sldId id="264" r:id="rId10"/>
    <p:sldId id="265" r:id="rId11"/>
    <p:sldId id="271" r:id="rId12"/>
    <p:sldId id="272" r:id="rId13"/>
    <p:sldId id="278" r:id="rId14"/>
    <p:sldId id="259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17" autoAdjust="0"/>
    <p:restoredTop sz="94660"/>
  </p:normalViewPr>
  <p:slideViewPr>
    <p:cSldViewPr>
      <p:cViewPr varScale="1">
        <p:scale>
          <a:sx n="69" d="100"/>
          <a:sy n="69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1C48F-D82D-4FBB-8FC9-83D5944EB5BB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79C61-EFA0-4DC8-A17E-087E0EA8D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4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2CCD415-D57B-440D-A0F1-F4668F989B69}" type="datetimeFigureOut">
              <a:rPr lang="en-US" smtClean="0"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A476368-BCCD-43B6-9E85-D7CB7A7744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533400"/>
            <a:ext cx="5943600" cy="990600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Differential Privacy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686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REU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Project Mentors:</a:t>
            </a:r>
            <a:b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Darakhshan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Mir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James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Abello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</a:t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						     </a:t>
            </a:r>
            <a:b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	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Marco A. Perez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http://dimacs.rutgers.edu/REU/doc/dimacs_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81400"/>
            <a:ext cx="685800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75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Differential Graph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Node-differential Privacy</a:t>
            </a:r>
            <a:br>
              <a:rPr lang="en-US" sz="3200" dirty="0" smtClean="0"/>
            </a:br>
            <a:r>
              <a:rPr lang="en-US" sz="3200" dirty="0"/>
              <a:t>two graphs are neighbors if they differ by at </a:t>
            </a:r>
            <a:r>
              <a:rPr lang="en-US" sz="3200" dirty="0" smtClean="0"/>
              <a:t>most one </a:t>
            </a:r>
            <a:r>
              <a:rPr lang="en-US" sz="3200" dirty="0"/>
              <a:t>node and </a:t>
            </a:r>
            <a:r>
              <a:rPr lang="en-US" sz="3200" i="1" dirty="0"/>
              <a:t>all </a:t>
            </a:r>
            <a:r>
              <a:rPr lang="en-US" sz="3200" dirty="0"/>
              <a:t>of its incident </a:t>
            </a:r>
            <a:r>
              <a:rPr lang="en-US" sz="3200" dirty="0" smtClean="0"/>
              <a:t>edges.</a:t>
            </a:r>
          </a:p>
          <a:p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Edge-differential Privacy</a:t>
            </a:r>
            <a:br>
              <a:rPr lang="en-US" sz="3200" dirty="0" smtClean="0"/>
            </a:br>
            <a:r>
              <a:rPr lang="en-US" sz="3200" dirty="0" smtClean="0"/>
              <a:t>Two graphs are neighbors if they </a:t>
            </a:r>
            <a:r>
              <a:rPr lang="en-US" sz="3200" dirty="0"/>
              <a:t>differ by at most one </a:t>
            </a:r>
            <a:r>
              <a:rPr lang="en-US" sz="3200" dirty="0" smtClean="0"/>
              <a:t>edge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334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When Global Sensitivity Fails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</a:t>
            </a:r>
            <a:r>
              <a:rPr lang="en-US" sz="3200" dirty="0" smtClean="0"/>
              <a:t>he </a:t>
            </a:r>
            <a:r>
              <a:rPr lang="en-US" sz="3200" dirty="0"/>
              <a:t>maximum amount, over the domain of </a:t>
            </a:r>
            <a:r>
              <a:rPr lang="en-US" sz="3200" dirty="0" smtClean="0"/>
              <a:t>the function, </a:t>
            </a:r>
            <a:r>
              <a:rPr lang="en-US" sz="3200" dirty="0"/>
              <a:t>that any single argument to </a:t>
            </a:r>
            <a:r>
              <a:rPr lang="en-US" sz="3200" dirty="0" smtClean="0"/>
              <a:t>f can </a:t>
            </a:r>
            <a:r>
              <a:rPr lang="en-US" sz="3200" dirty="0"/>
              <a:t>change the output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376361"/>
              </p:ext>
            </p:extLst>
          </p:nvPr>
        </p:nvGraphicFramePr>
        <p:xfrm>
          <a:off x="2983706" y="3505200"/>
          <a:ext cx="31765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888840" imgH="215640" progId="Equation.3">
                  <p:embed/>
                </p:oleObj>
              </mc:Choice>
              <mc:Fallback>
                <p:oleObj name="Equation" r:id="rId3" imgW="88884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3706" y="3505200"/>
                        <a:ext cx="3176587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91000"/>
            <a:ext cx="3810000" cy="2285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19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 types of Sensitivity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934763"/>
              </p:ext>
            </p:extLst>
          </p:nvPr>
        </p:nvGraphicFramePr>
        <p:xfrm>
          <a:off x="685800" y="2474913"/>
          <a:ext cx="746760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3" imgW="1892160" imgH="203040" progId="Equation.3">
                  <p:embed/>
                </p:oleObj>
              </mc:Choice>
              <mc:Fallback>
                <p:oleObj name="Equation" r:id="rId3" imgW="189216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74913"/>
                        <a:ext cx="7467600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652118"/>
              </p:ext>
            </p:extLst>
          </p:nvPr>
        </p:nvGraphicFramePr>
        <p:xfrm>
          <a:off x="2674412" y="3124200"/>
          <a:ext cx="13641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5" imgW="558720" imgH="126720" progId="Equation.3">
                  <p:embed/>
                </p:oleObj>
              </mc:Choice>
              <mc:Fallback>
                <p:oleObj name="Equation" r:id="rId5" imgW="558720" imgH="126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74412" y="3124200"/>
                        <a:ext cx="1364188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27046"/>
              </p:ext>
            </p:extLst>
          </p:nvPr>
        </p:nvGraphicFramePr>
        <p:xfrm>
          <a:off x="4092575" y="3300413"/>
          <a:ext cx="4857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092575" y="3300413"/>
                        <a:ext cx="485775" cy="917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43939116"/>
              </p:ext>
            </p:extLst>
          </p:nvPr>
        </p:nvGraphicFramePr>
        <p:xfrm>
          <a:off x="581025" y="4660900"/>
          <a:ext cx="822166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4" name="Equation" r:id="rId9" imgW="2082600" imgH="228600" progId="Equation.3">
                  <p:embed/>
                </p:oleObj>
              </mc:Choice>
              <mc:Fallback>
                <p:oleObj name="Equation" r:id="rId9" imgW="2082600" imgH="228600" progId="Equation.3">
                  <p:embed/>
                  <p:pic>
                    <p:nvPicPr>
                      <p:cNvPr id="0" name="Content Placeholder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4660900"/>
                        <a:ext cx="8221663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357350"/>
              </p:ext>
            </p:extLst>
          </p:nvPr>
        </p:nvGraphicFramePr>
        <p:xfrm>
          <a:off x="3352800" y="5257800"/>
          <a:ext cx="914400" cy="49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5" name="Equation" r:id="rId11" imgW="253800" imgH="190440" progId="Equation.3">
                  <p:embed/>
                </p:oleObj>
              </mc:Choice>
              <mc:Fallback>
                <p:oleObj name="Equation" r:id="rId11" imgW="253800" imgH="190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257800"/>
                        <a:ext cx="914400" cy="496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14600" y="1627257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>
                <a:solidFill>
                  <a:srgbClr val="C00000"/>
                </a:solidFill>
              </a:rPr>
              <a:t>Local Sensitivity</a:t>
            </a:r>
          </a:p>
          <a:p>
            <a:endParaRPr lang="en-US" sz="4000" dirty="0"/>
          </a:p>
        </p:txBody>
      </p:sp>
      <p:sp>
        <p:nvSpPr>
          <p:cNvPr id="16" name="Rectangle 15"/>
          <p:cNvSpPr/>
          <p:nvPr/>
        </p:nvSpPr>
        <p:spPr>
          <a:xfrm>
            <a:off x="2140527" y="3948545"/>
            <a:ext cx="446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 smtClean="0">
                <a:solidFill>
                  <a:srgbClr val="C00000"/>
                </a:solidFill>
              </a:rPr>
              <a:t>Smooth Sensitivity</a:t>
            </a:r>
            <a:endParaRPr lang="en-US" sz="40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11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Graphical Representation</a:t>
            </a:r>
            <a:endParaRPr lang="en-US" dirty="0"/>
          </a:p>
        </p:txBody>
      </p:sp>
      <p:pic>
        <p:nvPicPr>
          <p:cNvPr id="5" name="Picture 3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6745143" cy="3534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845" y="5354782"/>
            <a:ext cx="4220272" cy="100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371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Smooth Sensitivity of Triangles in Random Graph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550" y="4267200"/>
            <a:ext cx="8229600" cy="2209800"/>
          </a:xfrm>
        </p:spPr>
        <p:txBody>
          <a:bodyPr>
            <a:normAutofit/>
          </a:bodyPr>
          <a:lstStyle/>
          <a:p>
            <a:r>
              <a:rPr lang="en-US" dirty="0" smtClean="0"/>
              <a:t>Stochastic </a:t>
            </a:r>
            <a:r>
              <a:rPr lang="en-US" dirty="0" err="1" smtClean="0"/>
              <a:t>Kronecker</a:t>
            </a:r>
            <a:r>
              <a:rPr lang="en-US" dirty="0" smtClean="0"/>
              <a:t> Graphs</a:t>
            </a:r>
          </a:p>
          <a:p>
            <a:endParaRPr lang="en-US" dirty="0"/>
          </a:p>
          <a:p>
            <a:r>
              <a:rPr lang="en-US" dirty="0" smtClean="0"/>
              <a:t>Exponential Random Graph Model</a:t>
            </a:r>
            <a:r>
              <a:rPr lang="en-US" dirty="0"/>
              <a:t>	</a:t>
            </a:r>
            <a:r>
              <a:rPr lang="en-US" dirty="0" smtClean="0"/>
              <a:t>		</a:t>
            </a:r>
          </a:p>
        </p:txBody>
      </p:sp>
      <p:sp>
        <p:nvSpPr>
          <p:cNvPr id="4" name="Oval 16"/>
          <p:cNvSpPr>
            <a:spLocks noChangeArrowheads="1"/>
          </p:cNvSpPr>
          <p:nvPr/>
        </p:nvSpPr>
        <p:spPr bwMode="auto">
          <a:xfrm>
            <a:off x="4773612" y="3789074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 flipV="1">
            <a:off x="3994150" y="2868324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18"/>
          <p:cNvSpPr>
            <a:spLocks noChangeShapeType="1"/>
          </p:cNvSpPr>
          <p:nvPr/>
        </p:nvSpPr>
        <p:spPr bwMode="auto">
          <a:xfrm>
            <a:off x="4451350" y="2874674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Oval 21"/>
          <p:cNvSpPr>
            <a:spLocks noChangeArrowheads="1"/>
          </p:cNvSpPr>
          <p:nvPr/>
        </p:nvSpPr>
        <p:spPr bwMode="auto">
          <a:xfrm>
            <a:off x="4343400" y="278101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4108450" y="3946237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Oval 16"/>
          <p:cNvSpPr>
            <a:spLocks noChangeArrowheads="1"/>
          </p:cNvSpPr>
          <p:nvPr/>
        </p:nvSpPr>
        <p:spPr bwMode="auto">
          <a:xfrm>
            <a:off x="3877107" y="38100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3715905" y="3103274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V="1">
            <a:off x="2936443" y="2182524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393643" y="2188874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Oval 21"/>
          <p:cNvSpPr>
            <a:spLocks noChangeArrowheads="1"/>
          </p:cNvSpPr>
          <p:nvPr/>
        </p:nvSpPr>
        <p:spPr bwMode="auto">
          <a:xfrm>
            <a:off x="3285693" y="209521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3050743" y="3260437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Oval 16"/>
          <p:cNvSpPr>
            <a:spLocks noChangeArrowheads="1"/>
          </p:cNvSpPr>
          <p:nvPr/>
        </p:nvSpPr>
        <p:spPr bwMode="auto">
          <a:xfrm>
            <a:off x="2819400" y="31242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Oval 16"/>
          <p:cNvSpPr>
            <a:spLocks noChangeArrowheads="1"/>
          </p:cNvSpPr>
          <p:nvPr/>
        </p:nvSpPr>
        <p:spPr bwMode="auto">
          <a:xfrm>
            <a:off x="5849505" y="3103274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"/>
          <p:cNvSpPr>
            <a:spLocks noChangeShapeType="1"/>
          </p:cNvSpPr>
          <p:nvPr/>
        </p:nvSpPr>
        <p:spPr bwMode="auto">
          <a:xfrm flipV="1">
            <a:off x="5070043" y="2182524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8"/>
          <p:cNvSpPr>
            <a:spLocks noChangeShapeType="1"/>
          </p:cNvSpPr>
          <p:nvPr/>
        </p:nvSpPr>
        <p:spPr bwMode="auto">
          <a:xfrm>
            <a:off x="5527243" y="2188874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Oval 21"/>
          <p:cNvSpPr>
            <a:spLocks noChangeArrowheads="1"/>
          </p:cNvSpPr>
          <p:nvPr/>
        </p:nvSpPr>
        <p:spPr bwMode="auto">
          <a:xfrm>
            <a:off x="5419293" y="209521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>
            <a:off x="5184343" y="3260437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Oval 16"/>
          <p:cNvSpPr>
            <a:spLocks noChangeArrowheads="1"/>
          </p:cNvSpPr>
          <p:nvPr/>
        </p:nvSpPr>
        <p:spPr bwMode="auto">
          <a:xfrm>
            <a:off x="4953000" y="31242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16"/>
          <p:cNvSpPr>
            <a:spLocks noChangeArrowheads="1"/>
          </p:cNvSpPr>
          <p:nvPr/>
        </p:nvSpPr>
        <p:spPr bwMode="auto">
          <a:xfrm>
            <a:off x="2420505" y="3408074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 flipV="1">
            <a:off x="1641043" y="2487324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2098243" y="2493674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Oval 21"/>
          <p:cNvSpPr>
            <a:spLocks noChangeArrowheads="1"/>
          </p:cNvSpPr>
          <p:nvPr/>
        </p:nvSpPr>
        <p:spPr bwMode="auto">
          <a:xfrm>
            <a:off x="1990293" y="240001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2"/>
          <p:cNvSpPr>
            <a:spLocks noChangeShapeType="1"/>
          </p:cNvSpPr>
          <p:nvPr/>
        </p:nvSpPr>
        <p:spPr bwMode="auto">
          <a:xfrm>
            <a:off x="1755343" y="3565237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Oval 16"/>
          <p:cNvSpPr>
            <a:spLocks noChangeArrowheads="1"/>
          </p:cNvSpPr>
          <p:nvPr/>
        </p:nvSpPr>
        <p:spPr bwMode="auto">
          <a:xfrm>
            <a:off x="1524000" y="34290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Oval 16"/>
          <p:cNvSpPr>
            <a:spLocks noChangeArrowheads="1"/>
          </p:cNvSpPr>
          <p:nvPr/>
        </p:nvSpPr>
        <p:spPr bwMode="auto">
          <a:xfrm>
            <a:off x="7162800" y="3408074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 flipV="1">
            <a:off x="6383338" y="2487324"/>
            <a:ext cx="457200" cy="9271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>
            <a:off x="6840538" y="2493674"/>
            <a:ext cx="457200" cy="9144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Oval 21"/>
          <p:cNvSpPr>
            <a:spLocks noChangeArrowheads="1"/>
          </p:cNvSpPr>
          <p:nvPr/>
        </p:nvSpPr>
        <p:spPr bwMode="auto">
          <a:xfrm>
            <a:off x="6732588" y="2400012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6497638" y="3565237"/>
            <a:ext cx="685800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Oval 16"/>
          <p:cNvSpPr>
            <a:spLocks noChangeArrowheads="1"/>
          </p:cNvSpPr>
          <p:nvPr/>
        </p:nvSpPr>
        <p:spPr bwMode="auto">
          <a:xfrm>
            <a:off x="6266295" y="3429000"/>
            <a:ext cx="228600" cy="2286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9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Theoretically describe the growth of smooth sensitivity in the mentioned random graph models.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Study graph transformations from a Differentially Private perspective and their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1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 an ideal world…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7172" name="Picture 4" descr="http://4.bp.blogspot.com/_1jxghHgChAQ/Sm1e5y6hzUI/AAAAAAAAABk/VvFvBbUafyE/s400/salary+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345" y="3048000"/>
            <a:ext cx="3095625" cy="359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14478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600" dirty="0" smtClean="0"/>
              <a:t>We would like to be able to study data as freely as possible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420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	  What is Differential Privacy?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886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One’s participation in a statistical database should not disclose </a:t>
            </a:r>
            <a:r>
              <a:rPr lang="en-US" sz="3200" dirty="0" smtClean="0"/>
              <a:t>any more </a:t>
            </a:r>
            <a:r>
              <a:rPr lang="en-US" sz="3200" dirty="0" smtClean="0"/>
              <a:t>information that </a:t>
            </a:r>
            <a:r>
              <a:rPr lang="en-US" sz="3200" dirty="0" smtClean="0"/>
              <a:t>would be disclosed otherwise.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9861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lang="en-US" dirty="0" smtClean="0"/>
              <a:t>          Key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Neighboring databases can only differ by, at most, one entry.</a:t>
            </a:r>
            <a:endParaRPr lang="en-US" sz="3200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503238" y="301625"/>
            <a:ext cx="9058275" cy="1252538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3238" y="1768475"/>
            <a:ext cx="9058275" cy="49815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41313" algn="ctr">
              <a:buSzPct val="45000"/>
              <a:buFont typeface="Wingdings" charset="2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877279"/>
              </p:ext>
            </p:extLst>
          </p:nvPr>
        </p:nvGraphicFramePr>
        <p:xfrm>
          <a:off x="1881188" y="3929063"/>
          <a:ext cx="2386012" cy="1849440"/>
        </p:xfrm>
        <a:graphic>
          <a:graphicData uri="http://schemas.openxmlformats.org/drawingml/2006/table">
            <a:tbl>
              <a:tblPr/>
              <a:tblGrid>
                <a:gridCol w="1193800"/>
                <a:gridCol w="1192212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Ming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23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056314"/>
              </p:ext>
            </p:extLst>
          </p:nvPr>
        </p:nvGraphicFramePr>
        <p:xfrm>
          <a:off x="4797425" y="3965575"/>
          <a:ext cx="2386013" cy="1479552"/>
        </p:xfrm>
        <a:graphic>
          <a:graphicData uri="http://schemas.openxmlformats.org/drawingml/2006/table">
            <a:tbl>
              <a:tblPr/>
              <a:tblGrid>
                <a:gridCol w="1193800"/>
                <a:gridCol w="1192213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</a:tbl>
          </a:graphicData>
        </a:graphic>
      </p:graphicFrame>
      <p:sp>
        <p:nvSpPr>
          <p:cNvPr id="8" name="Text Box 72"/>
          <p:cNvSpPr txBox="1">
            <a:spLocks noChangeArrowheads="1"/>
          </p:cNvSpPr>
          <p:nvPr/>
        </p:nvSpPr>
        <p:spPr bwMode="auto">
          <a:xfrm>
            <a:off x="2622550" y="3321050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 dirty="0"/>
              <a:t>x</a:t>
            </a:r>
          </a:p>
        </p:txBody>
      </p:sp>
      <p:sp>
        <p:nvSpPr>
          <p:cNvPr id="9" name="Text Box 73"/>
          <p:cNvSpPr txBox="1">
            <a:spLocks noChangeArrowheads="1"/>
          </p:cNvSpPr>
          <p:nvPr/>
        </p:nvSpPr>
        <p:spPr bwMode="auto">
          <a:xfrm>
            <a:off x="5575300" y="3357563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/>
              <a:t>x'</a:t>
            </a:r>
          </a:p>
        </p:txBody>
      </p:sp>
    </p:spTree>
    <p:extLst>
      <p:ext uri="{BB962C8B-B14F-4D97-AF65-F5344CB8AC3E}">
        <p14:creationId xmlns:p14="http://schemas.microsoft.com/office/powerpoint/2010/main" val="174688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			 Definitions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0"/>
            <a:ext cx="7031330" cy="2834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046413"/>
              </p:ext>
            </p:extLst>
          </p:nvPr>
        </p:nvGraphicFramePr>
        <p:xfrm>
          <a:off x="1633538" y="2014538"/>
          <a:ext cx="653415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1828800" imgH="228600" progId="Equation.3">
                  <p:embed/>
                </p:oleObj>
              </mc:Choice>
              <mc:Fallback>
                <p:oleObj name="Equation" r:id="rId4" imgW="18288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2014538"/>
                        <a:ext cx="6534150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62200" y="1403772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</a:t>
            </a:r>
            <a:r>
              <a:rPr lang="el-GR" sz="2400" b="1" dirty="0" smtClean="0"/>
              <a:t>ε</a:t>
            </a:r>
            <a:r>
              <a:rPr lang="en-US" sz="2400" b="1" dirty="0" smtClean="0"/>
              <a:t>-Differential Privacy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7673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			 Definitions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1403772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sz="2400" b="1" dirty="0" smtClean="0"/>
              <a:t>Global Sensitivity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962400"/>
          </a:xfrm>
        </p:spPr>
        <p:txBody>
          <a:bodyPr/>
          <a:lstStyle/>
          <a:p>
            <a:pPr marL="0" indent="0">
              <a:buSzPct val="45000"/>
              <a:buFont typeface="Wingdings" charset="2"/>
              <a:buChar char=""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2800" i="1" dirty="0" smtClean="0"/>
              <a:t>GS</a:t>
            </a:r>
            <a:r>
              <a:rPr lang="en-US" sz="2800" dirty="0" smtClean="0"/>
              <a:t> </a:t>
            </a:r>
            <a:r>
              <a:rPr lang="en-US" sz="2800" dirty="0"/>
              <a:t>of </a:t>
            </a:r>
            <a:r>
              <a:rPr lang="en-US" sz="2800" i="1" dirty="0"/>
              <a:t>f</a:t>
            </a:r>
            <a:r>
              <a:rPr lang="en-US" sz="2800" dirty="0"/>
              <a:t>, is the maximum change in </a:t>
            </a:r>
            <a:r>
              <a:rPr lang="en-US" sz="2800" i="1" dirty="0"/>
              <a:t>f</a:t>
            </a:r>
            <a:r>
              <a:rPr lang="en-US" sz="2800" dirty="0"/>
              <a:t> over all neighboring instances</a:t>
            </a:r>
            <a:r>
              <a:rPr lang="en-US" sz="2800" i="1" dirty="0"/>
              <a:t> </a:t>
            </a:r>
          </a:p>
          <a:p>
            <a:pPr marL="0" indent="0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i="1" dirty="0"/>
              <a:t> </a:t>
            </a:r>
          </a:p>
          <a:p>
            <a:pPr marL="2933700" lvl="2" indent="-665163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r>
              <a:rPr lang="en-US" sz="3200" i="1" dirty="0"/>
              <a:t>   </a:t>
            </a:r>
            <a:r>
              <a:rPr lang="en-US" sz="3600" i="1" dirty="0" err="1">
                <a:solidFill>
                  <a:srgbClr val="000080"/>
                </a:solidFill>
              </a:rPr>
              <a:t>GS</a:t>
            </a:r>
            <a:r>
              <a:rPr lang="en-US" sz="3600" i="1" baseline="-33000" dirty="0" err="1">
                <a:solidFill>
                  <a:srgbClr val="000080"/>
                </a:solidFill>
              </a:rPr>
              <a:t>f</a:t>
            </a:r>
            <a:r>
              <a:rPr lang="en-US" sz="3600" i="1" baseline="-33000" dirty="0">
                <a:solidFill>
                  <a:srgbClr val="000080"/>
                </a:solidFill>
              </a:rPr>
              <a:t>  </a:t>
            </a:r>
            <a:r>
              <a:rPr lang="en-US" sz="3600" i="1" dirty="0">
                <a:solidFill>
                  <a:srgbClr val="000080"/>
                </a:solidFill>
                <a:latin typeface="Ubuntu" charset="0"/>
              </a:rPr>
              <a:t>≤</a:t>
            </a:r>
            <a:r>
              <a:rPr lang="en-US" sz="3600" i="1" dirty="0">
                <a:solidFill>
                  <a:srgbClr val="000080"/>
                </a:solidFill>
              </a:rPr>
              <a:t> |f(x)-f(x</a:t>
            </a:r>
            <a:r>
              <a:rPr lang="en-US" sz="3600" i="1" dirty="0" smtClean="0">
                <a:solidFill>
                  <a:srgbClr val="000080"/>
                </a:solidFill>
              </a:rPr>
              <a:t>')|</a:t>
            </a:r>
          </a:p>
          <a:p>
            <a:pPr marL="2933700" lvl="2" indent="-665163">
              <a:buSzPct val="45000"/>
              <a:buFont typeface="Wingdings" charset="2"/>
              <a:buNone/>
              <a:tabLst>
                <a:tab pos="0" algn="l"/>
                <a:tab pos="112713" algn="l"/>
                <a:tab pos="569913" algn="l"/>
                <a:tab pos="1027113" algn="l"/>
                <a:tab pos="1484313" algn="l"/>
                <a:tab pos="1941513" algn="l"/>
                <a:tab pos="2398713" algn="l"/>
                <a:tab pos="2855913" algn="l"/>
                <a:tab pos="3313113" algn="l"/>
                <a:tab pos="3770313" algn="l"/>
                <a:tab pos="4227513" algn="l"/>
                <a:tab pos="4684713" algn="l"/>
                <a:tab pos="5141913" algn="l"/>
                <a:tab pos="5599113" algn="l"/>
                <a:tab pos="6056313" algn="l"/>
                <a:tab pos="6513513" algn="l"/>
                <a:tab pos="6970713" algn="l"/>
                <a:tab pos="7427913" algn="l"/>
                <a:tab pos="7885113" algn="l"/>
                <a:tab pos="8342313" algn="l"/>
                <a:tab pos="8799513" algn="l"/>
              </a:tabLst>
            </a:pPr>
            <a:endParaRPr lang="en-US" sz="3600" i="1" dirty="0">
              <a:solidFill>
                <a:srgbClr val="0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3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</a:t>
            </a:r>
            <a:r>
              <a:rPr lang="en-US" dirty="0" smtClean="0"/>
              <a:t>             Question!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Assume </a:t>
            </a:r>
            <a:r>
              <a:rPr lang="en-US" sz="3200" b="1" i="1" dirty="0" smtClean="0"/>
              <a:t>f </a:t>
            </a:r>
            <a:r>
              <a:rPr lang="en-US" sz="3200" dirty="0" smtClean="0"/>
              <a:t>is the query </a:t>
            </a:r>
            <a:r>
              <a:rPr lang="en-US" sz="3200" i="1" dirty="0" smtClean="0"/>
              <a:t>How many people are 23 years old, </a:t>
            </a:r>
            <a:r>
              <a:rPr lang="en-US" sz="3200" dirty="0" smtClean="0"/>
              <a:t>can you compute the global sensitivity?</a:t>
            </a:r>
            <a:endParaRPr lang="en-US" sz="3200" dirty="0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503238" y="301625"/>
            <a:ext cx="9058275" cy="1252538"/>
          </a:xfrm>
          <a:prstGeom prst="rect">
            <a:avLst/>
          </a:prstGeom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03238" y="1768475"/>
            <a:ext cx="9058275" cy="49815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41313" algn="ctr">
              <a:buSzPct val="45000"/>
              <a:buFont typeface="Wingdings" charset="2"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42234"/>
              </p:ext>
            </p:extLst>
          </p:nvPr>
        </p:nvGraphicFramePr>
        <p:xfrm>
          <a:off x="1881188" y="3929063"/>
          <a:ext cx="2386012" cy="1849440"/>
        </p:xfrm>
        <a:graphic>
          <a:graphicData uri="http://schemas.openxmlformats.org/drawingml/2006/table">
            <a:tbl>
              <a:tblPr/>
              <a:tblGrid>
                <a:gridCol w="1193800"/>
                <a:gridCol w="1192212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Ming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23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3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48661"/>
              </p:ext>
            </p:extLst>
          </p:nvPr>
        </p:nvGraphicFramePr>
        <p:xfrm>
          <a:off x="4797425" y="3965575"/>
          <a:ext cx="2386013" cy="1479552"/>
        </p:xfrm>
        <a:graphic>
          <a:graphicData uri="http://schemas.openxmlformats.org/drawingml/2006/table">
            <a:tbl>
              <a:tblPr/>
              <a:tblGrid>
                <a:gridCol w="1193800"/>
                <a:gridCol w="1192213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ID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Age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Martin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24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8080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Neel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29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33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Marco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21</a:t>
                      </a:r>
                    </a:p>
                  </a:txBody>
                  <a:tcPr marL="90000" marR="90000" marT="76284" marB="46800" horzOverflow="overflow">
                    <a:lnL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DEB3D"/>
                    </a:solidFill>
                  </a:tcPr>
                </a:tc>
              </a:tr>
            </a:tbl>
          </a:graphicData>
        </a:graphic>
      </p:graphicFrame>
      <p:sp>
        <p:nvSpPr>
          <p:cNvPr id="8" name="Text Box 72"/>
          <p:cNvSpPr txBox="1">
            <a:spLocks noChangeArrowheads="1"/>
          </p:cNvSpPr>
          <p:nvPr/>
        </p:nvSpPr>
        <p:spPr bwMode="auto">
          <a:xfrm>
            <a:off x="2622550" y="3321050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 dirty="0"/>
              <a:t>x</a:t>
            </a:r>
          </a:p>
        </p:txBody>
      </p:sp>
      <p:sp>
        <p:nvSpPr>
          <p:cNvPr id="9" name="Text Box 73"/>
          <p:cNvSpPr txBox="1">
            <a:spLocks noChangeArrowheads="1"/>
          </p:cNvSpPr>
          <p:nvPr/>
        </p:nvSpPr>
        <p:spPr bwMode="auto">
          <a:xfrm>
            <a:off x="5575300" y="3357563"/>
            <a:ext cx="6858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WenQuanYi Micro Hei" charset="0"/>
                <a:cs typeface="WenQuanYi Micro Hei" charset="0"/>
              </a:defRPr>
            </a:lvl9pPr>
          </a:lstStyle>
          <a:p>
            <a:r>
              <a:rPr lang="en-US" sz="3200" b="1" i="1"/>
              <a:t>x'</a:t>
            </a:r>
          </a:p>
        </p:txBody>
      </p:sp>
    </p:spTree>
    <p:extLst>
      <p:ext uri="{BB962C8B-B14F-4D97-AF65-F5344CB8AC3E}">
        <p14:creationId xmlns:p14="http://schemas.microsoft.com/office/powerpoint/2010/main" val="10111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Adding Noise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	        Laplace Distribution and its properties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		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5" y="1981200"/>
            <a:ext cx="8915400" cy="2309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834420"/>
              </p:ext>
            </p:extLst>
          </p:nvPr>
        </p:nvGraphicFramePr>
        <p:xfrm>
          <a:off x="1828800" y="4495800"/>
          <a:ext cx="5445125" cy="126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4" imgW="1523880" imgH="393480" progId="Equation.3">
                  <p:embed/>
                </p:oleObj>
              </mc:Choice>
              <mc:Fallback>
                <p:oleObj name="Equation" r:id="rId4" imgW="152388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95800"/>
                        <a:ext cx="5445125" cy="1262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066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Differential Graph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same </a:t>
            </a:r>
            <a:r>
              <a:rPr lang="en-US" sz="3200" dirty="0" smtClean="0"/>
              <a:t>definition </a:t>
            </a:r>
            <a:r>
              <a:rPr lang="en-US" sz="3200" dirty="0" smtClean="0"/>
              <a:t>of privacy can be </a:t>
            </a:r>
            <a:r>
              <a:rPr lang="en-US" sz="3200" dirty="0" smtClean="0"/>
              <a:t>applied</a:t>
            </a:r>
            <a:r>
              <a:rPr lang="en-US" sz="3200" dirty="0" smtClean="0"/>
              <a:t> to </a:t>
            </a:r>
            <a:r>
              <a:rPr lang="en-US" sz="3200" dirty="0" smtClean="0"/>
              <a:t>graphs.</a:t>
            </a:r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4" name="Picture 4" descr="http://www.stanford.edu/%7Emessing/images/frnetf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667000"/>
            <a:ext cx="47244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76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1064</TotalTime>
  <Words>248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Clarity</vt:lpstr>
      <vt:lpstr>Microsoft Equation 3.0</vt:lpstr>
      <vt:lpstr>  Differential Privacy</vt:lpstr>
      <vt:lpstr>In an ideal world…</vt:lpstr>
      <vt:lpstr>    What is Differential Privacy?</vt:lpstr>
      <vt:lpstr>                   Key Concepts</vt:lpstr>
      <vt:lpstr>    Definitions</vt:lpstr>
      <vt:lpstr>    Definitions</vt:lpstr>
      <vt:lpstr>                      Question!</vt:lpstr>
      <vt:lpstr>   Adding Noise</vt:lpstr>
      <vt:lpstr>    Differential Graph Privacy</vt:lpstr>
      <vt:lpstr>Types of Differential Graph Privacy</vt:lpstr>
      <vt:lpstr>       When Global Sensitivity Fails</vt:lpstr>
      <vt:lpstr>Other types of Sensitivity</vt:lpstr>
      <vt:lpstr>         Graphical Representation</vt:lpstr>
      <vt:lpstr>Smooth Sensitivity of Triangles in Random Graph Models</vt:lpstr>
      <vt:lpstr>   Future Work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Privacy</dc:title>
  <dc:creator>REU</dc:creator>
  <cp:lastModifiedBy>Administrator</cp:lastModifiedBy>
  <cp:revision>43</cp:revision>
  <dcterms:created xsi:type="dcterms:W3CDTF">2012-06-07T20:29:46Z</dcterms:created>
  <dcterms:modified xsi:type="dcterms:W3CDTF">2012-07-19T04:06:09Z</dcterms:modified>
</cp:coreProperties>
</file>